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418" r:id="rId2"/>
    <p:sldId id="317" r:id="rId3"/>
    <p:sldId id="318" r:id="rId4"/>
    <p:sldId id="423" r:id="rId5"/>
    <p:sldId id="442" r:id="rId6"/>
    <p:sldId id="443" r:id="rId7"/>
    <p:sldId id="420" r:id="rId8"/>
    <p:sldId id="421" r:id="rId9"/>
    <p:sldId id="322" r:id="rId10"/>
    <p:sldId id="422" r:id="rId11"/>
    <p:sldId id="444" r:id="rId12"/>
    <p:sldId id="446" r:id="rId13"/>
    <p:sldId id="447" r:id="rId14"/>
    <p:sldId id="458" r:id="rId15"/>
    <p:sldId id="459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61" r:id="rId25"/>
    <p:sldId id="460" r:id="rId26"/>
    <p:sldId id="403" r:id="rId27"/>
    <p:sldId id="404" r:id="rId28"/>
    <p:sldId id="405" r:id="rId29"/>
    <p:sldId id="406" r:id="rId30"/>
    <p:sldId id="473" r:id="rId31"/>
    <p:sldId id="462" r:id="rId32"/>
    <p:sldId id="463" r:id="rId33"/>
    <p:sldId id="464" r:id="rId34"/>
    <p:sldId id="466" r:id="rId35"/>
    <p:sldId id="467" r:id="rId36"/>
    <p:sldId id="468" r:id="rId37"/>
    <p:sldId id="469" r:id="rId38"/>
    <p:sldId id="470" r:id="rId39"/>
    <p:sldId id="323" r:id="rId40"/>
    <p:sldId id="424" r:id="rId41"/>
    <p:sldId id="425" r:id="rId42"/>
    <p:sldId id="426" r:id="rId43"/>
    <p:sldId id="427" r:id="rId44"/>
    <p:sldId id="402" r:id="rId45"/>
    <p:sldId id="474" r:id="rId46"/>
    <p:sldId id="491" r:id="rId47"/>
    <p:sldId id="492" r:id="rId48"/>
    <p:sldId id="494" r:id="rId49"/>
    <p:sldId id="495" r:id="rId50"/>
    <p:sldId id="496" r:id="rId51"/>
    <p:sldId id="497" r:id="rId52"/>
    <p:sldId id="498" r:id="rId53"/>
    <p:sldId id="499" r:id="rId5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52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68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0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1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eec6618a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eec6618a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56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ef217d4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ef217d4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48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0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4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2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912A-6E6A-4B09-BA9B-957EA15ADF3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8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A594-5BAA-4551-88D2-6241B93D130D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55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3B1F-54A1-4CEC-9BE2-5F001ACEBCF0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54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4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4.emf"/><Relationship Id="rId4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842751" y="2121375"/>
            <a:ext cx="7235825" cy="950437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kk-K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 көмірсутектер – алкендер, алкиндер, алкадиендер – номенклатурасы, алу жолдары,  құрылысы және  химиялық қасиеттеріндегі ерекшеліктері.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136" y="3293753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1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1995" y="1496680"/>
            <a:ext cx="145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006" y="366817"/>
            <a:ext cx="550354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Вициналды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дигалогенидтерді</a:t>
            </a:r>
            <a:r>
              <a:rPr sz="1800" b="1" spc="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дегалогендеу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006" y="866954"/>
            <a:ext cx="7703024" cy="1131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(латын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тілінен</a:t>
            </a:r>
            <a:r>
              <a:rPr sz="18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i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vicinalis</a:t>
            </a:r>
            <a:r>
              <a:rPr sz="18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көрші)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4999"/>
              </a:lnSpc>
              <a:spcBef>
                <a:spcPts val="1595"/>
              </a:spcBef>
              <a:tabLst>
                <a:tab pos="1425575" algn="l"/>
                <a:tab pos="2847340" algn="l"/>
                <a:tab pos="4226560" algn="l"/>
              </a:tabLst>
            </a:pP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lang="kk-KZ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мырыш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(Zn)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магний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(Mg)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диметилсульфоксидтегі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натрий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тиосульфаты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(Na</a:t>
            </a:r>
            <a:r>
              <a:rPr lang="en-US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8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литийалюминий</a:t>
            </a:r>
            <a:r>
              <a:rPr sz="18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гидриді</a:t>
            </a:r>
            <a:r>
              <a:rPr sz="1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(LiAlH</a:t>
            </a:r>
            <a:r>
              <a:rPr lang="en-US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k-KZ" sz="18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</a:t>
            </a:r>
            <a:r>
              <a:rPr sz="18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жүргізеді: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2" y="2372745"/>
            <a:ext cx="6417942" cy="93723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2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5" name="object 2"/>
          <p:cNvSpPr txBox="1"/>
          <p:nvPr/>
        </p:nvSpPr>
        <p:spPr>
          <a:xfrm>
            <a:off x="379568" y="238230"/>
            <a:ext cx="550354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800" b="1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 химиялық қасиеттері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436" y="740191"/>
            <a:ext cx="70587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көмірсутектердің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қасиеттеріне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КС-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реакцияға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қабілетін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байланыстардан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еселі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аныктайды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әлсіз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болгандықтан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үзіліп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болған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бос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валенттіліктерге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топшасы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келіп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реакциясында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электронодонорлық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көрсетеді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қанықпыған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КС-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электрофильді</a:t>
            </a:r>
            <a:r>
              <a:rPr lang="ru-RU" sz="1600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</a:t>
            </a:r>
            <a:r>
              <a:rPr lang="ru-RU" sz="1600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16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6" y="2874237"/>
            <a:ext cx="3627441" cy="8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30112" y="909969"/>
            <a:ext cx="2133144" cy="3153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089" y="11802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 РЕАКЦИЯЛАРЫ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983" y="443163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Алкендерге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7506" y="469347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Алкиндерге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0250" y="469347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Алкадиендерге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83617" y="909969"/>
            <a:ext cx="2124189" cy="36974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051" y="4191815"/>
            <a:ext cx="253438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2700"/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Симметриялы</a:t>
            </a:r>
            <a:r>
              <a:rPr lang="ru-RU" sz="1200" b="1" spc="2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1200" b="1" spc="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spc="-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en-US" sz="1200" b="1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 </a:t>
            </a:r>
            <a:r>
              <a:rPr lang="ru-RU" sz="1200" b="1" spc="-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алкиндерге</a:t>
            </a:r>
            <a:r>
              <a:rPr lang="ru-RU" sz="1200" b="1" spc="2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spc="-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HHal</a:t>
            </a:r>
            <a:r>
              <a:rPr lang="en-US" sz="1200" b="1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spc="-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электрофильдік</a:t>
            </a:r>
            <a:r>
              <a:rPr lang="en-US" sz="1200" b="1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</a:t>
            </a:r>
            <a:r>
              <a:rPr lang="ru-RU" sz="1200" b="1" spc="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Марковников</a:t>
            </a:r>
            <a:r>
              <a:rPr lang="ru-RU" sz="1200" b="1" spc="-1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spc="-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ережесіне</a:t>
            </a:r>
            <a:r>
              <a:rPr lang="ru-RU" sz="1200" b="1" spc="-1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005066" y="731375"/>
            <a:ext cx="2360235" cy="31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62" y="1735567"/>
            <a:ext cx="5560603" cy="115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4">
            <a:alphaModFix/>
          </a:blip>
          <a:srcRect l="3990"/>
          <a:stretch/>
        </p:blipFill>
        <p:spPr>
          <a:xfrm>
            <a:off x="592349" y="2967223"/>
            <a:ext cx="5172656" cy="17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3;p24"/>
          <p:cNvSpPr txBox="1">
            <a:spLocks/>
          </p:cNvSpPr>
          <p:nvPr/>
        </p:nvSpPr>
        <p:spPr>
          <a:xfrm>
            <a:off x="270358" y="23360"/>
            <a:ext cx="4794037" cy="38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1" i="0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Галогендену</a:t>
            </a:r>
            <a:r>
              <a:rPr kumimoji="0" lang="ru-RU" sz="1800" b="1" i="0" strike="noStrike" kern="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kumimoji="0" lang="ru-RU" sz="1800" b="1" i="0" strike="noStrike" kern="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реакцияның</a:t>
            </a:r>
            <a:r>
              <a:rPr kumimoji="0" lang="ru-RU" sz="1800" b="1" i="0" strike="noStrike" kern="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kumimoji="0" lang="ru-RU" sz="1800" b="1" i="0" strike="noStrike" kern="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механизмі</a:t>
            </a:r>
            <a:r>
              <a:rPr kumimoji="0" lang="ru-RU" sz="1800" b="1" i="0" strike="noStrike" kern="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:</a:t>
            </a:r>
            <a:endParaRPr kumimoji="0" lang="ru-RU" sz="1800" b="1" i="0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747" y="460162"/>
            <a:ext cx="3828447" cy="11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8022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257175" y="264766"/>
            <a:ext cx="6179344" cy="127727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В.В. Марковников </a:t>
            </a:r>
            <a:r>
              <a:rPr lang="ru-RU" sz="1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</a:t>
            </a: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(1869)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симметриясыз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қосылғанда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байланыстагы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галоген 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24" y="158725"/>
            <a:ext cx="1449540" cy="1823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5831" y="1982093"/>
            <a:ext cx="15424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Марковников</a:t>
            </a:r>
          </a:p>
          <a:p>
            <a:pPr algn="ctr"/>
            <a:r>
              <a:rPr lang="kk-KZ" sz="1000" dirty="0"/>
              <a:t>Владимир Васильевич</a:t>
            </a:r>
          </a:p>
          <a:p>
            <a:pPr algn="ctr"/>
            <a:r>
              <a:rPr lang="kk-KZ" sz="1000" dirty="0"/>
              <a:t>(</a:t>
            </a:r>
            <a:r>
              <a:rPr lang="ru-RU" sz="1000" dirty="0"/>
              <a:t>1838-1904)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952" y="1739206"/>
            <a:ext cx="4480529" cy="23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64" y="507206"/>
            <a:ext cx="7437373" cy="2514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Симметриялы</a:t>
            </a:r>
            <a:r>
              <a:rPr lang="ru-RU" sz="16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en-US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алкиндерге</a:t>
            </a:r>
            <a:r>
              <a:rPr lang="ru-RU" sz="16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HHal</a:t>
            </a:r>
            <a:r>
              <a:rPr lang="en-US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электрофилдік</a:t>
            </a:r>
            <a:r>
              <a:rPr lang="en-US"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</a:t>
            </a:r>
            <a:r>
              <a:rPr lang="ru-RU" sz="16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Марковников</a:t>
            </a:r>
            <a:r>
              <a:rPr lang="ru-RU" sz="16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ережесіне</a:t>
            </a:r>
            <a:r>
              <a:rPr lang="ru-RU"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700" algn="just">
              <a:spcBef>
                <a:spcPts val="105"/>
              </a:spcBef>
            </a:pPr>
            <a:endParaRPr lang="ru-RU" sz="1600" spc="-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spcBef>
                <a:spcPts val="105"/>
              </a:spcBef>
            </a:pP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Бромсутектің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алкендерге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пероксидтің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(н/е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оттектің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катысында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</a:t>
            </a:r>
            <a:r>
              <a:rPr lang="ru-RU" sz="1600" b="1" i="1" spc="-1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600" b="1" i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i="1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600" b="1" i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b="1" i="1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ru-RU" sz="1600" b="1" i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дық</a:t>
            </a:r>
            <a:r>
              <a:rPr lang="ru-RU" sz="1600" b="1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</a:t>
            </a:r>
            <a:r>
              <a:rPr lang="ru-RU" sz="1600" b="1" i="1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i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зммен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</a:t>
            </a:r>
            <a:r>
              <a:rPr lang="ru-RU" sz="16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ковн</a:t>
            </a:r>
            <a:r>
              <a:rPr lang="ru-RU"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</a:t>
            </a:r>
            <a:r>
              <a:rPr lang="ru-RU" sz="16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ма-қ</a:t>
            </a:r>
            <a:r>
              <a:rPr lang="ru-RU" sz="1600" spc="-2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рсы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ытта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spc="-2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ны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Хараштың</a:t>
            </a:r>
            <a:r>
              <a:rPr lang="ru-RU" sz="1600" b="1" i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пероксид</a:t>
            </a:r>
            <a:r>
              <a:rPr lang="ru-RU" sz="1600" b="1" i="1" spc="-6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эффектісі</a:t>
            </a:r>
            <a:r>
              <a:rPr lang="ru-RU" sz="1600" b="1" i="1" spc="-6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"/>
              </a:spcBef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/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Пероксид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бромсутекпен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әрекеттесіп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бром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радикал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түрінде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босатады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Босаған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бром радикалы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байланыстағы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шеткі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</a:t>
            </a:r>
            <a:r>
              <a:rPr lang="ru-RU" sz="1600" spc="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600" spc="5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</a:t>
            </a:r>
            <a:r>
              <a:rPr lang="ru-RU"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Түзілген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</a:t>
            </a:r>
            <a:r>
              <a:rPr lang="ru-RU"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ары</a:t>
            </a:r>
            <a:r>
              <a:rPr lang="ru-RU"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тізбекті</a:t>
            </a:r>
            <a:r>
              <a:rPr lang="ru-RU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жалғастырады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771069" y="3201164"/>
            <a:ext cx="3879637" cy="1668581"/>
          </a:xfrm>
          <a:prstGeom prst="rect">
            <a:avLst/>
          </a:prstGeom>
        </p:spPr>
      </p:pic>
      <p:sp>
        <p:nvSpPr>
          <p:cNvPr id="11" name="Google Shape;133;p24"/>
          <p:cNvSpPr txBox="1">
            <a:spLocks/>
          </p:cNvSpPr>
          <p:nvPr/>
        </p:nvSpPr>
        <p:spPr>
          <a:xfrm>
            <a:off x="449476" y="25133"/>
            <a:ext cx="4801181" cy="38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1" i="0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Гидрогалогендену</a:t>
            </a:r>
            <a:r>
              <a:rPr kumimoji="0" lang="ru-RU" sz="1800" b="1" i="0" strike="noStrike" kern="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kumimoji="0" lang="ru-RU" sz="1800" b="1" i="0" strike="noStrike" kern="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реакциясы</a:t>
            </a:r>
            <a:endParaRPr kumimoji="0" lang="ru-RU" sz="2400" b="1" i="0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0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852" y="204119"/>
            <a:ext cx="3887470" cy="303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Cульфирлеу</a:t>
            </a:r>
            <a:r>
              <a:rPr sz="1800" spc="-4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sz="1800" spc="-2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(+Н2SO4)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858" y="771525"/>
            <a:ext cx="3157918" cy="4071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721" y="2064279"/>
            <a:ext cx="3156055" cy="13218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5858" y="1551852"/>
            <a:ext cx="23260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sz="1600" u="sng" spc="-5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механизмі:</a:t>
            </a:r>
            <a:endParaRPr sz="16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0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886" y="157480"/>
            <a:ext cx="3840479" cy="303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Гидратация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86" y="601187"/>
            <a:ext cx="658628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қышқылдық ортадағы гидратациясы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иондық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механизммен 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жүреді.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сатыда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алып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карбокатион түзеді, </a:t>
            </a:r>
            <a:r>
              <a:rPr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 сумен қосылып,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тұрақсыз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оксоний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ионын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ксоний</a:t>
            </a:r>
            <a:r>
              <a:rPr lang="kk-KZ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ионы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протонды</a:t>
            </a:r>
            <a:r>
              <a:rPr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жіберіп,</a:t>
            </a:r>
            <a:r>
              <a:rPr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өнімін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– спиртке айналады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12780"/>
              </p:ext>
            </p:extLst>
          </p:nvPr>
        </p:nvGraphicFramePr>
        <p:xfrm>
          <a:off x="814388" y="1784633"/>
          <a:ext cx="46275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28140" imgH="2133726" progId="ChemDraw.Document.6.0">
                  <p:embed/>
                </p:oleObj>
              </mc:Choice>
              <mc:Fallback>
                <p:oleObj name="CS ChemDraw Drawing" r:id="rId2" imgW="4628140" imgH="21337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4388" y="1784633"/>
                        <a:ext cx="4627563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0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68" y="152338"/>
            <a:ext cx="6846488" cy="303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Тотығу</a:t>
            </a:r>
            <a:r>
              <a:rPr sz="18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68" y="584834"/>
            <a:ext cx="7357745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spcAft>
                <a:spcPts val="1200"/>
              </a:spcAft>
            </a:pPr>
            <a:r>
              <a:rPr sz="1800" b="1" spc="-5" dirty="0" err="1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Эпоксидте</a:t>
            </a:r>
            <a:r>
              <a:rPr lang="ru-RU" sz="18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z="18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endParaRPr lang="kk-KZ" sz="1800" b="1" spc="-5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spcBef>
                <a:spcPts val="105"/>
              </a:spcBef>
            </a:pP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Күміс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катализатордың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</a:t>
            </a:r>
            <a:r>
              <a:rPr sz="16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ауадағы</a:t>
            </a:r>
            <a:r>
              <a:rPr sz="1600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оттектің </a:t>
            </a:r>
            <a:r>
              <a:rPr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әсерінен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sz="1600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оксид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терге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(эпоксидтерге)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тотығады.</a:t>
            </a: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b="44912"/>
          <a:stretch/>
        </p:blipFill>
        <p:spPr>
          <a:xfrm>
            <a:off x="1286039" y="1802131"/>
            <a:ext cx="3378829" cy="4994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7268" y="2727070"/>
            <a:ext cx="76965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Этилен</a:t>
            </a:r>
            <a:r>
              <a:rPr sz="16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оксиді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өнеркәсіпте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гликольдер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атомды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синтетикалық</a:t>
            </a:r>
            <a:r>
              <a:rPr sz="16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талшықтар,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пластмассалар, жуғыш</a:t>
            </a:r>
            <a:r>
              <a:rPr sz="1600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заттар,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т.б. </a:t>
            </a:r>
            <a:r>
              <a:rPr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 үшін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қолданылады.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03" y="3465128"/>
            <a:ext cx="3372846" cy="888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6880" y="2200277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этилен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оксиді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(эпоксиэтан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50" y="280924"/>
            <a:ext cx="7503294" cy="1345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Гидроксилдену</a:t>
            </a:r>
            <a:r>
              <a:rPr sz="1800" b="1" spc="-3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(диолдардың</a:t>
            </a:r>
            <a:r>
              <a:rPr sz="1800" b="1" spc="-4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түзілуі)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4999"/>
              </a:lnSpc>
              <a:spcBef>
                <a:spcPts val="1595"/>
              </a:spcBef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КМnO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-тің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судағы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ерітіндісімен бөлме температурасында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сілтілік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ортада әсер еткенде, алкендердің қос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байланысы үзіліп,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босаған </a:t>
            </a:r>
            <a:r>
              <a:rPr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бос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валенттілікке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гидроксил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топшасы қосылып, екі атомды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спирттер, </a:t>
            </a:r>
            <a:r>
              <a:rPr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ягни</a:t>
            </a:r>
            <a:r>
              <a:rPr sz="16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гликольдер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түзіледі: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3336488"/>
            <a:ext cx="7112387" cy="861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сүйытылған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КМnO4-тің ерітіндісімен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тотықтыру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әдісі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Вагнер </a:t>
            </a:r>
            <a:r>
              <a:rPr sz="1600" b="1" spc="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аталады.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 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алкандардан,</a:t>
            </a:r>
            <a:r>
              <a:rPr sz="1600" b="1" spc="-3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алкилгалогенидтерден,</a:t>
            </a:r>
            <a:r>
              <a:rPr sz="1600" b="1" spc="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спирттерден</a:t>
            </a:r>
            <a:r>
              <a:rPr sz="1600" b="1" spc="3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ажыратуға</a:t>
            </a:r>
            <a:r>
              <a:rPr sz="1600" b="1" spc="-1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болады!!!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437" y="2062162"/>
            <a:ext cx="7048500" cy="838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669" y="584121"/>
            <a:ext cx="810641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көмірсутектерге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560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=C</a:t>
            </a:r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бар КС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720725"/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(СnH2n)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720725"/>
            <a:r>
              <a:rPr lang="ru-RU" sz="18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Олефиндер</a:t>
            </a:r>
            <a:r>
              <a:rPr lang="ru-RU"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май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түзуші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(этилен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хлормен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7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май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тәрізді</a:t>
            </a:r>
            <a:r>
              <a:rPr lang="ru-RU" sz="18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сұйықтық</a:t>
            </a:r>
            <a:r>
              <a:rPr lang="ru-RU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түзген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indent="720725">
              <a:lnSpc>
                <a:spcPct val="150000"/>
              </a:lnSpc>
            </a:pP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Алкадиендер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(CnH2n-2) </a:t>
            </a:r>
          </a:p>
          <a:p>
            <a:pPr indent="720725">
              <a:lnSpc>
                <a:spcPct val="150000"/>
              </a:lnSpc>
            </a:pP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Алкиндер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(CnH2n-2)</a:t>
            </a:r>
          </a:p>
          <a:p>
            <a:endParaRPr lang="ru-RU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901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50" y="389636"/>
            <a:ext cx="6967513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Озонолиз</a:t>
            </a:r>
            <a:r>
              <a:rPr sz="1800" b="1" spc="-6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(озондау</a:t>
            </a:r>
            <a:r>
              <a:rPr sz="1800" b="1" spc="-4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sz="18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құрылысын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 арнайы тотықтырғыш ретінде </a:t>
            </a:r>
            <a:r>
              <a:rPr sz="16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озон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пайдаланылады.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Ол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бойынша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қосылып,</a:t>
            </a:r>
            <a:r>
              <a:rPr sz="1600" spc="5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тұрақсыз, 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қопарылғыш озонидтер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түзеді. Озонидтер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сумен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әрекеттесіп,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қосылыстар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 пероксидін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000" y="1858164"/>
            <a:ext cx="6963399" cy="12409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0550" y="3437382"/>
            <a:ext cx="7360419" cy="877443"/>
            <a:chOff x="329565" y="3808857"/>
            <a:chExt cx="8578215" cy="1054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000" y="3837432"/>
              <a:ext cx="8260730" cy="9966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3852" y="3823144"/>
              <a:ext cx="8549640" cy="1025525"/>
            </a:xfrm>
            <a:custGeom>
              <a:avLst/>
              <a:gdLst/>
              <a:ahLst/>
              <a:cxnLst/>
              <a:rect l="l" t="t" r="r" b="b"/>
              <a:pathLst>
                <a:path w="8549640" h="1025525">
                  <a:moveTo>
                    <a:pt x="0" y="1025271"/>
                  </a:moveTo>
                  <a:lnTo>
                    <a:pt x="8549259" y="1025271"/>
                  </a:lnTo>
                  <a:lnTo>
                    <a:pt x="8549259" y="0"/>
                  </a:lnTo>
                  <a:lnTo>
                    <a:pt x="0" y="0"/>
                  </a:lnTo>
                  <a:lnTo>
                    <a:pt x="0" y="1025271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25" y="969338"/>
            <a:ext cx="6986719" cy="26995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1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50" y="408508"/>
            <a:ext cx="6203131" cy="1259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800" b="1" spc="-5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</a:t>
            </a:r>
            <a:r>
              <a:rPr lang="kk-KZ"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ң</a:t>
            </a:r>
            <a:r>
              <a:rPr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жағдайда</a:t>
            </a:r>
            <a:r>
              <a:rPr sz="1800" b="1" spc="-1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декструкцияға</a:t>
            </a:r>
            <a:r>
              <a:rPr sz="1800" b="1" spc="-1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ұшырау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814"/>
              </a:spcBef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тотықтырғыштардың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(КМnO</a:t>
            </a:r>
            <a:r>
              <a:rPr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Сг</a:t>
            </a:r>
            <a:r>
              <a:rPr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HNO</a:t>
            </a:r>
            <a:r>
              <a:rPr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концертрлі 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ерітінділерінің әрекетінен алкендер молекуласының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 байланысы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үзіліп,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</a:t>
            </a:r>
            <a:r>
              <a:rPr sz="16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қышқылдар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06" y="2009305"/>
            <a:ext cx="5909629" cy="1108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719" y="523826"/>
            <a:ext cx="6233687" cy="55079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Тізбектің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соңында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sz="16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=СН</a:t>
            </a:r>
            <a:r>
              <a: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spc="10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көмірқышқыл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газына</a:t>
            </a:r>
            <a:r>
              <a:rPr sz="16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sz="16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тотығады!!!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19" y="1610087"/>
            <a:ext cx="6747877" cy="21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205" y="670828"/>
            <a:ext cx="29932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Халықаралық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номенклатура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КС-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қаныққан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көмірсутектердегі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қосымшасын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-ин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қосымшасымен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ауыстырып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Сондықган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жақтан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нөмірленеді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Рационалды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номенклатура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769" y="110996"/>
            <a:ext cx="326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spcBef>
                <a:spcPts val="180"/>
              </a:spcBef>
              <a:tabLst>
                <a:tab pos="343535" algn="l"/>
                <a:tab pos="344170" algn="l"/>
              </a:tabLst>
            </a:pP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</a:t>
            </a:r>
            <a:r>
              <a:rPr lang="kk-KZ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ндердің</a:t>
            </a:r>
            <a:r>
              <a:rPr lang="ru-RU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94" y="135648"/>
            <a:ext cx="4682360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1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6189"/>
              </p:ext>
            </p:extLst>
          </p:nvPr>
        </p:nvGraphicFramePr>
        <p:xfrm>
          <a:off x="1320800" y="901700"/>
          <a:ext cx="567372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673958" imgH="3509733" progId="ChemDraw.Document.6.0">
                  <p:embed/>
                </p:oleObj>
              </mc:Choice>
              <mc:Fallback>
                <p:oleObj name="CS ChemDraw Drawing" r:id="rId3" imgW="5673958" imgH="35097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0800" y="901700"/>
                        <a:ext cx="5673725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83761" y="198065"/>
            <a:ext cx="326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spcBef>
                <a:spcPts val="180"/>
              </a:spcBef>
              <a:tabLst>
                <a:tab pos="343535" algn="l"/>
                <a:tab pos="344170" algn="l"/>
              </a:tabLst>
            </a:pP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</a:t>
            </a:r>
            <a:r>
              <a:rPr lang="kk-KZ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ндердің</a:t>
            </a:r>
            <a:r>
              <a:rPr lang="ru-RU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46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832" t="17900" r="17952"/>
          <a:stretch/>
        </p:blipFill>
        <p:spPr>
          <a:xfrm>
            <a:off x="445079" y="1021026"/>
            <a:ext cx="4904509" cy="329605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445079" y="178018"/>
            <a:ext cx="6364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75632" y="712463"/>
            <a:ext cx="63646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6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Ацетиленді </a:t>
            </a:r>
            <a:r>
              <a:rPr sz="1600" b="1" spc="-5" dirty="0" err="1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kk-KZ" sz="16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1600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5057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453284" y="226142"/>
            <a:ext cx="6364605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6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Күрделі алкиндерді </a:t>
            </a:r>
            <a:r>
              <a:rPr sz="1600" b="1" spc="-5" dirty="0" err="1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kk-KZ" sz="1600" b="1" spc="-5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әдістері: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kk-KZ" sz="1600" b="1" spc="-5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Ацетиленид-ионды және терминалды алкиндердің</a:t>
            </a:r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карбаниондарын алкилдеу</a:t>
            </a:r>
            <a:endParaRPr sz="16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1" y="1376211"/>
            <a:ext cx="4944165" cy="21624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0078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4791"/>
            <a:ext cx="7520719" cy="45829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9627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0" y="307182"/>
            <a:ext cx="6444776" cy="29503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465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"/>
          <a:stretch/>
        </p:blipFill>
        <p:spPr>
          <a:xfrm>
            <a:off x="3451038" y="564663"/>
            <a:ext cx="3444925" cy="1216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213" y="684572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624" y="2163365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Алкадиендер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933" y="1906704"/>
            <a:ext cx="4377695" cy="12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59213" y="3842213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Алкиндер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33" y="3273504"/>
            <a:ext cx="2439523" cy="15887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5951" y="45233"/>
            <a:ext cx="496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rgbClr val="C00000"/>
                </a:solidFill>
              </a:rPr>
              <a:t>Қанықпаған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көмірсутектердің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құрылысы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endParaRPr lang="ru-RU" sz="1800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9" y="3538534"/>
            <a:ext cx="2412366" cy="11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2033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188" y="133379"/>
            <a:ext cx="5760021" cy="303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Microsoft Sans Serif"/>
                <a:cs typeface="Microsoft Sans Serif"/>
              </a:rPr>
              <a:t>Алкиндердің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35" dirty="0" err="1">
                <a:latin typeface="Microsoft Sans Serif"/>
                <a:cs typeface="Microsoft Sans Serif"/>
              </a:rPr>
              <a:t>химиялық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 err="1">
                <a:latin typeface="Microsoft Sans Serif"/>
                <a:cs typeface="Microsoft Sans Serif"/>
              </a:rPr>
              <a:t>қасиеттері</a:t>
            </a:r>
            <a:r>
              <a:rPr lang="kk-KZ" sz="1800" spc="-30" dirty="0">
                <a:latin typeface="Microsoft Sans Serif"/>
                <a:cs typeface="Microsoft Sans Serif"/>
              </a:rPr>
              <a:t>ндегі ерекшеліктер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653272"/>
            <a:ext cx="7519034" cy="9491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</a:pP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 </a:t>
            </a:r>
            <a:r>
              <a:rPr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 полюссіз, </a:t>
            </a:r>
            <a:r>
              <a:rPr sz="18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бірақ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молекулаға алкил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 </a:t>
            </a:r>
            <a:r>
              <a:rPr sz="1800" spc="-5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еңгізгенде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едәуір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дипольдік момент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п.б.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 </a:t>
            </a:r>
            <a:r>
              <a:rPr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 </a:t>
            </a:r>
            <a:r>
              <a:rPr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шама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 </a:t>
            </a:r>
            <a:r>
              <a:rPr sz="1800" spc="-5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алкендердегі</a:t>
            </a:r>
            <a:r>
              <a:rPr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шамаға </a:t>
            </a:r>
            <a:r>
              <a:rPr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болады: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550" y="2503684"/>
            <a:ext cx="8366125" cy="233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sz="1800" spc="3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электродонорлы</a:t>
            </a:r>
            <a:r>
              <a:rPr sz="1800" spc="2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алкилды</a:t>
            </a:r>
            <a:r>
              <a:rPr sz="1800" spc="2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топтары</a:t>
            </a:r>
            <a:r>
              <a:rPr sz="1800" spc="3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sz="1800" spc="3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</a:t>
            </a:r>
            <a:r>
              <a:rPr sz="18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 </a:t>
            </a:r>
            <a:r>
              <a:rPr sz="1800" spc="-5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полюстейді.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985">
              <a:lnSpc>
                <a:spcPct val="114999"/>
              </a:lnSpc>
              <a:spcBef>
                <a:spcPts val="1595"/>
              </a:spcBef>
            </a:pPr>
            <a:r>
              <a:rPr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</a:t>
            </a:r>
            <a:r>
              <a:rPr sz="1800" spc="4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sz="1800" spc="459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800" spc="4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нуклеофилді</a:t>
            </a:r>
            <a:r>
              <a:rPr sz="1800" spc="459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реагенттерді</a:t>
            </a:r>
            <a:r>
              <a:rPr sz="1800" spc="45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0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</a:t>
            </a:r>
            <a:r>
              <a:rPr sz="1800" spc="-25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800" spc="-5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полимерлену</a:t>
            </a:r>
            <a:r>
              <a:rPr sz="1800" spc="-35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 </a:t>
            </a:r>
            <a:r>
              <a:rPr sz="1800" spc="-10" dirty="0">
                <a:solidFill>
                  <a:srgbClr val="115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реакцияларына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түседі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6985">
              <a:lnSpc>
                <a:spcPct val="114999"/>
              </a:lnSpc>
              <a:spcBef>
                <a:spcPts val="1595"/>
              </a:spcBef>
            </a:pP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 қосылу реакциялары (гидрлену, галогендену, дегидрогалогендену) жоғарыда көрсетілген (</a:t>
            </a:r>
            <a:r>
              <a:rPr lang="kk-KZ" sz="1800" i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слайдты қараңыз!!!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4222" y="1679961"/>
            <a:ext cx="1919222" cy="5560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5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64338"/>
            <a:ext cx="5790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Гидратация</a:t>
            </a:r>
            <a:r>
              <a:rPr sz="1800" b="1" spc="3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(+Н2О)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b="1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Кучеров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реакциясы,</a:t>
            </a:r>
            <a:r>
              <a:rPr sz="1800" b="1" spc="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1881 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ж.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741" y="592581"/>
            <a:ext cx="73640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sz="16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</a:t>
            </a:r>
            <a:r>
              <a:rPr sz="1600" spc="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(I)</a:t>
            </a:r>
            <a:r>
              <a:rPr sz="16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ж/е</a:t>
            </a:r>
            <a:r>
              <a:rPr sz="1600" spc="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сынап</a:t>
            </a:r>
            <a:r>
              <a:rPr sz="16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</a:t>
            </a:r>
            <a:r>
              <a:rPr sz="16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тұздарының</a:t>
            </a:r>
            <a:r>
              <a:rPr sz="1600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катализатор</a:t>
            </a:r>
            <a:r>
              <a:rPr lang="ru-RU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 </a:t>
            </a:r>
            <a:r>
              <a:rPr sz="1600" spc="-2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382" y="4188759"/>
            <a:ext cx="6598072" cy="76467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58701"/>
              </p:ext>
            </p:extLst>
          </p:nvPr>
        </p:nvGraphicFramePr>
        <p:xfrm>
          <a:off x="764382" y="891522"/>
          <a:ext cx="6316662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17015" imgH="3197605" progId="ChemDraw.Document.6.0">
                  <p:embed/>
                </p:oleObj>
              </mc:Choice>
              <mc:Fallback>
                <p:oleObj name="CS ChemDraw Drawing" r:id="rId3" imgW="6317015" imgH="31976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382" y="891522"/>
                        <a:ext cx="6316662" cy="319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17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510" y="438090"/>
            <a:ext cx="5732423" cy="30733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86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44" y="-813"/>
            <a:ext cx="3629025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Нуклеофилді</a:t>
            </a:r>
            <a:r>
              <a:rPr spc="-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</a:t>
            </a:r>
            <a:r>
              <a:rPr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544" y="568197"/>
            <a:ext cx="680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Спирттерді</a:t>
            </a:r>
            <a:r>
              <a:rPr sz="1800" b="1" spc="3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 алу</a:t>
            </a:r>
            <a:r>
              <a:rPr sz="1800" b="1" spc="3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1C45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b="1" spc="-10" dirty="0">
                <a:solidFill>
                  <a:srgbClr val="1C45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sz="1800" b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винил</a:t>
            </a:r>
            <a:r>
              <a:rPr sz="18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эфирлерін</a:t>
            </a:r>
            <a:r>
              <a:rPr sz="1800" b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544" y="1940128"/>
            <a:ext cx="7686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</a:t>
            </a:r>
            <a:r>
              <a:rPr sz="1800" b="1" spc="-1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</a:t>
            </a:r>
            <a:r>
              <a:rPr sz="1800" b="1" spc="3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</a:t>
            </a:r>
            <a:r>
              <a:rPr sz="1800" b="1" spc="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b="1" spc="1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күрделі</a:t>
            </a:r>
            <a:r>
              <a:rPr sz="18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винил</a:t>
            </a:r>
            <a:r>
              <a:rPr sz="18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эфирлерін</a:t>
            </a:r>
            <a:r>
              <a:rPr sz="1800" b="1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544" y="3586733"/>
            <a:ext cx="6403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b="1" spc="-1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Гидроциан</a:t>
            </a:r>
            <a:r>
              <a:rPr sz="1800" b="1" spc="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</a:t>
            </a:r>
            <a:r>
              <a:rPr sz="1800" b="1" spc="3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(көгерткіш</a:t>
            </a:r>
            <a:r>
              <a:rPr sz="1800" b="1" spc="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қыш-лы)</a:t>
            </a:r>
            <a:r>
              <a:rPr sz="1800" b="1" spc="3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</a:t>
            </a: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697" y="942860"/>
            <a:ext cx="4772025" cy="9239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38045" y="2258630"/>
            <a:ext cx="4368165" cy="1329055"/>
            <a:chOff x="1824227" y="2305811"/>
            <a:chExt cx="4368165" cy="13290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4227" y="2305811"/>
              <a:ext cx="4367784" cy="13289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1883917" y="2346832"/>
              <a:ext cx="4248150" cy="120967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1276698" y="3925074"/>
            <a:ext cx="4581525" cy="118110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777291" y="1211643"/>
            <a:ext cx="962025" cy="361950"/>
            <a:chOff x="6777291" y="1211643"/>
            <a:chExt cx="962025" cy="3619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3903" y="1335531"/>
              <a:ext cx="771525" cy="123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91579" y="1225930"/>
              <a:ext cx="933450" cy="333375"/>
            </a:xfrm>
            <a:custGeom>
              <a:avLst/>
              <a:gdLst/>
              <a:ahLst/>
              <a:cxnLst/>
              <a:rect l="l" t="t" r="r" b="b"/>
              <a:pathLst>
                <a:path w="933450" h="333375">
                  <a:moveTo>
                    <a:pt x="0" y="333375"/>
                  </a:moveTo>
                  <a:lnTo>
                    <a:pt x="933450" y="333375"/>
                  </a:lnTo>
                  <a:lnTo>
                    <a:pt x="933450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28575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53466" y="2675445"/>
            <a:ext cx="1209675" cy="400050"/>
            <a:chOff x="6653466" y="2675445"/>
            <a:chExt cx="1209675" cy="40005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8653" y="2799333"/>
              <a:ext cx="990600" cy="1238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67754" y="2689732"/>
              <a:ext cx="1181100" cy="371475"/>
            </a:xfrm>
            <a:custGeom>
              <a:avLst/>
              <a:gdLst/>
              <a:ahLst/>
              <a:cxnLst/>
              <a:rect l="l" t="t" r="r" b="b"/>
              <a:pathLst>
                <a:path w="1181100" h="371475">
                  <a:moveTo>
                    <a:pt x="0" y="371475"/>
                  </a:moveTo>
                  <a:lnTo>
                    <a:pt x="1181100" y="371475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371475"/>
                  </a:lnTo>
                  <a:close/>
                </a:path>
              </a:pathLst>
            </a:custGeom>
            <a:ln w="28575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739191" y="4329887"/>
            <a:ext cx="1038225" cy="409575"/>
            <a:chOff x="6739191" y="4329887"/>
            <a:chExt cx="1038225" cy="40957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4378" y="4434662"/>
              <a:ext cx="771525" cy="1619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53479" y="4344174"/>
              <a:ext cx="1009650" cy="381000"/>
            </a:xfrm>
            <a:custGeom>
              <a:avLst/>
              <a:gdLst/>
              <a:ahLst/>
              <a:cxnLst/>
              <a:rect l="l" t="t" r="r" b="b"/>
              <a:pathLst>
                <a:path w="1009650" h="381000">
                  <a:moveTo>
                    <a:pt x="0" y="381000"/>
                  </a:moveTo>
                  <a:lnTo>
                    <a:pt x="1009650" y="38100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3" y="238096"/>
            <a:ext cx="4290060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Алкиндердің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СН-қышқылдығы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36" y="629069"/>
            <a:ext cx="6593840" cy="914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5190" y="1630354"/>
            <a:ext cx="6623527" cy="1299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800" spc="-5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Металдану</a:t>
            </a:r>
            <a:r>
              <a:rPr sz="1800"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sz="1800" spc="-1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spc="-15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молекуласындағы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металдармен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алмасып,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ацетиленидтер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түзеді.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ацетиленнің 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қышқылдық</a:t>
            </a:r>
            <a:r>
              <a:rPr sz="1800" b="1" spc="-45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қасиетіне</a:t>
            </a:r>
            <a:r>
              <a:rPr sz="1800" b="1" spc="-30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реакциясы: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943" y="2929556"/>
            <a:ext cx="7463663" cy="8192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5191" y="3997395"/>
            <a:ext cx="6623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Ацетиленидтер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жоғарда көрсеткеніміздей ұзын тізбекті алкиндерді алу үшін қолданылады. 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1615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421" y="286194"/>
            <a:ext cx="5979795" cy="2395220"/>
            <a:chOff x="378421" y="286194"/>
            <a:chExt cx="5979795" cy="2395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74" y="406632"/>
              <a:ext cx="5436751" cy="202238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392709" y="300481"/>
              <a:ext cx="5951220" cy="2366645"/>
            </a:xfrm>
            <a:custGeom>
              <a:avLst/>
              <a:gdLst/>
              <a:ahLst/>
              <a:cxnLst/>
              <a:rect l="l" t="t" r="r" b="b"/>
              <a:pathLst>
                <a:path w="5951220" h="2366645">
                  <a:moveTo>
                    <a:pt x="0" y="2366137"/>
                  </a:moveTo>
                  <a:lnTo>
                    <a:pt x="5951220" y="2366137"/>
                  </a:lnTo>
                  <a:lnTo>
                    <a:pt x="5951220" y="0"/>
                  </a:lnTo>
                  <a:lnTo>
                    <a:pt x="0" y="0"/>
                  </a:lnTo>
                  <a:lnTo>
                    <a:pt x="0" y="2366137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212" y="3291052"/>
            <a:ext cx="5095874" cy="1619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517988" y="552450"/>
            <a:ext cx="2503170" cy="161290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62230" rIns="0" bIns="0" rtlCol="0">
            <a:spAutoFit/>
          </a:bodyPr>
          <a:lstStyle/>
          <a:p>
            <a:pPr marL="427990" marR="419734" algn="ctr">
              <a:lnSpc>
                <a:spcPct val="115300"/>
              </a:lnSpc>
              <a:spcBef>
                <a:spcPts val="490"/>
              </a:spcBef>
            </a:pPr>
            <a:r>
              <a:rPr sz="1500" spc="-5" dirty="0">
                <a:latin typeface="Microsoft Sans Serif"/>
                <a:cs typeface="Microsoft Sans Serif"/>
              </a:rPr>
              <a:t>Терминалды</a:t>
            </a:r>
            <a:r>
              <a:rPr sz="1500" spc="-70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үштік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байланысқа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ж/е</a:t>
            </a:r>
            <a:endParaRPr sz="15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500" spc="-15" dirty="0">
                <a:latin typeface="Microsoft Sans Serif"/>
                <a:cs typeface="Microsoft Sans Serif"/>
              </a:rPr>
              <a:t>алкиндерді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алкендерден</a:t>
            </a:r>
            <a:endParaRPr sz="1500" dirty="0">
              <a:latin typeface="Microsoft Sans Serif"/>
              <a:cs typeface="Microsoft Sans Serif"/>
            </a:endParaRPr>
          </a:p>
          <a:p>
            <a:pPr marL="248285" marR="241300" algn="ctr">
              <a:lnSpc>
                <a:spcPct val="114700"/>
              </a:lnSpc>
              <a:spcBef>
                <a:spcPts val="10"/>
              </a:spcBef>
            </a:pPr>
            <a:r>
              <a:rPr sz="1500" spc="-10" dirty="0">
                <a:latin typeface="Microsoft Sans Serif"/>
                <a:cs typeface="Microsoft Sans Serif"/>
              </a:rPr>
              <a:t>ажырату үшін </a:t>
            </a:r>
            <a:r>
              <a:rPr sz="1500" spc="-25" dirty="0">
                <a:latin typeface="Microsoft Sans Serif"/>
                <a:cs typeface="Microsoft Sans Serif"/>
              </a:rPr>
              <a:t>сапалық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реакция!!!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35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2D72C-0969-D845-5DD1-097B7ADF19BA}"/>
              </a:ext>
            </a:extLst>
          </p:cNvPr>
          <p:cNvSpPr txBox="1"/>
          <p:nvPr/>
        </p:nvSpPr>
        <p:spPr>
          <a:xfrm>
            <a:off x="392709" y="3911006"/>
            <a:ext cx="648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Ацетиленидтерді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қайта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ыдырату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қоспадан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көмірсутектерден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алуға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83103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805" y="95655"/>
            <a:ext cx="777748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Алкиндердің</a:t>
            </a:r>
            <a:r>
              <a:rPr sz="2000" spc="-3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sz="2000" spc="-3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қосылыстармен</a:t>
            </a:r>
            <a:r>
              <a:rPr sz="2000" spc="-1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әрекеттесуі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(этинилдену</a:t>
            </a:r>
            <a:r>
              <a:rPr spc="3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 қосылысқа</a:t>
            </a:r>
            <a:r>
              <a:rPr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этинил</a:t>
            </a:r>
            <a:r>
              <a:rPr spc="3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</a:t>
            </a:r>
            <a:r>
              <a:rPr spc="4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−C≡CH</a:t>
            </a:r>
            <a:r>
              <a:rPr spc="-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еңзізу)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602" y="1062511"/>
            <a:ext cx="726191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Фаворский</a:t>
            </a:r>
            <a:r>
              <a:rPr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 (1905 ж)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тобына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терминал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алкиндерін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қосу</a:t>
            </a:r>
            <a:r>
              <a:rPr sz="16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1-алмастырылған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пропаргил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спирттерін</a:t>
            </a:r>
            <a:r>
              <a:rPr sz="1600" spc="45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синтездеу</a:t>
            </a:r>
            <a:r>
              <a:rPr sz="1600" spc="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әдісі.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абсолютті эфирде 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ұнтақталған калий гидроксиді </a:t>
            </a:r>
            <a:r>
              <a:rPr sz="16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қатысуымен 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жүреді.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602" y="3704177"/>
            <a:ext cx="7427454" cy="707886"/>
          </a:xfrm>
          <a:prstGeom prst="rect">
            <a:avLst/>
          </a:prstGeom>
          <a:ln w="38100">
            <a:solidFill>
              <a:srgbClr val="38761D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alibri"/>
                <a:cs typeface="Calibri"/>
              </a:rPr>
              <a:t>Фаворский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реакциясына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70000"/>
                </a:solidFill>
                <a:latin typeface="Calibri"/>
                <a:cs typeface="Calibri"/>
              </a:rPr>
              <a:t>альдегидтер</a:t>
            </a:r>
            <a:r>
              <a:rPr sz="1800" b="1" spc="-30" dirty="0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де, </a:t>
            </a:r>
            <a:r>
              <a:rPr sz="1800" b="1" spc="-5" dirty="0" err="1">
                <a:solidFill>
                  <a:srgbClr val="970000"/>
                </a:solidFill>
                <a:latin typeface="Calibri"/>
                <a:cs typeface="Calibri"/>
              </a:rPr>
              <a:t>кетондар</a:t>
            </a:r>
            <a:r>
              <a:rPr sz="1800" b="1" spc="-20" dirty="0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түседі</a:t>
            </a:r>
            <a:r>
              <a:rPr sz="1800" spc="-5" dirty="0">
                <a:latin typeface="Calibri"/>
                <a:cs typeface="Calibri"/>
              </a:rPr>
              <a:t>.</a:t>
            </a:r>
            <a:endParaRPr lang="kk-KZ" sz="1800" dirty="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600"/>
              </a:spcBef>
            </a:pPr>
            <a:r>
              <a:rPr sz="1800" dirty="0" err="1">
                <a:latin typeface="Calibri"/>
                <a:cs typeface="Calibri"/>
              </a:rPr>
              <a:t>Нәтижесінде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сәйкесінше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0000"/>
                </a:solidFill>
                <a:latin typeface="Calibri"/>
                <a:cs typeface="Calibri"/>
              </a:rPr>
              <a:t>екіншілік</a:t>
            </a:r>
            <a:r>
              <a:rPr sz="1800" b="1" spc="-50" dirty="0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және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70000"/>
                </a:solidFill>
                <a:latin typeface="Calibri"/>
                <a:cs typeface="Calibri"/>
              </a:rPr>
              <a:t>үшіншілік</a:t>
            </a:r>
            <a:r>
              <a:rPr sz="1800" b="1" spc="-40" dirty="0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0000"/>
                </a:solidFill>
                <a:latin typeface="Calibri"/>
                <a:cs typeface="Calibri"/>
              </a:rPr>
              <a:t>спирттер</a:t>
            </a:r>
            <a:r>
              <a:rPr sz="1800" b="1" spc="-35" dirty="0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түзіледі.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36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38681"/>
              </p:ext>
            </p:extLst>
          </p:nvPr>
        </p:nvGraphicFramePr>
        <p:xfrm>
          <a:off x="502601" y="2034363"/>
          <a:ext cx="6217724" cy="114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53868" imgH="928282" progId="ChemDraw.Document.6.0">
                  <p:embed/>
                </p:oleObj>
              </mc:Choice>
              <mc:Fallback>
                <p:oleObj name="CS ChemDraw Drawing" r:id="rId2" imgW="5053868" imgH="9282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601" y="2034363"/>
                        <a:ext cx="6217724" cy="114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544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851" y="182117"/>
            <a:ext cx="429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970000"/>
                </a:solidFill>
                <a:latin typeface="Arial"/>
                <a:cs typeface="Arial"/>
              </a:rPr>
              <a:t>Фаворский</a:t>
            </a:r>
            <a:r>
              <a:rPr sz="1800" b="1" i="1" spc="-3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970000"/>
                </a:solidFill>
                <a:latin typeface="Arial"/>
                <a:cs typeface="Arial"/>
              </a:rPr>
              <a:t>реакциясының</a:t>
            </a:r>
            <a:r>
              <a:rPr sz="1800" b="1" i="1" spc="1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970000"/>
                </a:solidFill>
                <a:latin typeface="Arial"/>
                <a:cs typeface="Arial"/>
              </a:rPr>
              <a:t>механизмі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233" y="625747"/>
            <a:ext cx="5938253" cy="43428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7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90311"/>
            <a:ext cx="8520600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Реппе</a:t>
            </a:r>
            <a:r>
              <a:rPr spc="-4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858" y="486059"/>
            <a:ext cx="7435839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ацетиленидінің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ацетиленнің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формальдегидпен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конденсациялау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реакциясы.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қысыммен</a:t>
            </a:r>
            <a:r>
              <a:rPr sz="16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жүзеге</a:t>
            </a:r>
            <a:r>
              <a:rPr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асады.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Нәтижесінде,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пропаргил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спирті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 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бутиндиол</a:t>
            </a:r>
            <a:r>
              <a:rPr sz="1600" spc="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алынады</a:t>
            </a:r>
            <a:r>
              <a:rPr sz="1600" dirty="0">
                <a:solidFill>
                  <a:srgbClr val="5858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80" y="1460219"/>
            <a:ext cx="6138479" cy="10832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323" y="2866111"/>
            <a:ext cx="34963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1,3-Бутадиенді</a:t>
            </a:r>
            <a:r>
              <a:rPr sz="1600" b="1" spc="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алу</a:t>
            </a:r>
            <a:r>
              <a:rPr sz="16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(Реппе,</a:t>
            </a:r>
            <a:r>
              <a:rPr sz="16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1925</a:t>
            </a:r>
            <a:r>
              <a:rPr sz="16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ж)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280" y="3447150"/>
            <a:ext cx="5494582" cy="145746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3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936" y="224666"/>
            <a:ext cx="609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байланыстың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орналасу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алкадиендердің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жіктелуі</a:t>
            </a:r>
            <a:endParaRPr lang="ru-RU"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58" y="1163782"/>
            <a:ext cx="6996767" cy="314249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427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31" y="147477"/>
            <a:ext cx="570801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Бутадиен-1,3,</a:t>
            </a:r>
            <a:r>
              <a:rPr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құрылысының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ерекшелігі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31" y="643623"/>
            <a:ext cx="7518606" cy="578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π-байланыс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молекуланың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біртұтас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бұлтын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түзеді.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Соның </a:t>
            </a:r>
            <a:r>
              <a:rPr sz="1600" spc="-48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салдарынан бутадиен молекуласының ортасындағы жай байланыс қысқарады 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(0,146</a:t>
            </a:r>
            <a:r>
              <a:rPr sz="16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нм).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405" y="3507093"/>
            <a:ext cx="7500155" cy="61491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077595" algn="l"/>
                <a:tab pos="2214880" algn="l"/>
                <a:tab pos="2797175" algn="l"/>
                <a:tab pos="4366895" algn="l"/>
                <a:tab pos="5436870" algn="l"/>
                <a:tab pos="6828790" algn="l"/>
                <a:tab pos="8188325" algn="l"/>
              </a:tabLst>
            </a:pP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Барлы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мд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ір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зықт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қта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тады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арлы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sz="16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600" spc="-2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ж/е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молекуладағы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077595" algn="l"/>
                <a:tab pos="2214880" algn="l"/>
                <a:tab pos="2797175" algn="l"/>
                <a:tab pos="4366895" algn="l"/>
                <a:tab pos="5436870" algn="l"/>
                <a:tab pos="6828790" algn="l"/>
                <a:tab pos="8188325" algn="l"/>
              </a:tabLst>
            </a:pP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</a:t>
            </a:r>
            <a:r>
              <a:rPr lang="kk-KZ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байланысп</a:t>
            </a:r>
            <a:r>
              <a:rPr lang="ru-RU" sz="16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тыр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</a:t>
            </a:r>
            <a:r>
              <a:rPr lang="ru-RU" sz="16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тран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с-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позицияда</a:t>
            </a:r>
            <a:r>
              <a:rPr lang="ru-RU" sz="16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651" y="4648606"/>
            <a:ext cx="2512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20" y="1617082"/>
            <a:ext cx="5704332" cy="14950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09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212789"/>
            <a:ext cx="6364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Қосарланған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алкадиендердің</a:t>
            </a:r>
            <a:r>
              <a:rPr sz="1800" b="1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</a:t>
            </a:r>
            <a:r>
              <a:rPr lang="kk-KZ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942" y="685441"/>
            <a:ext cx="51447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1000" algn="l"/>
              </a:tabLst>
            </a:pPr>
            <a:r>
              <a:rPr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	Алкандар мен</a:t>
            </a:r>
            <a:r>
              <a:rPr sz="1800" b="1" spc="-1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</a:t>
            </a:r>
            <a:r>
              <a:rPr sz="1800" b="1" spc="1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дегидрлеу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2" y="1089438"/>
            <a:ext cx="5470497" cy="37390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93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42" y="640029"/>
            <a:ext cx="7324725" cy="302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Екіатомды</a:t>
            </a:r>
            <a:r>
              <a:rPr sz="1800" spc="2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спирттерді</a:t>
            </a:r>
            <a:r>
              <a:rPr sz="1800" spc="2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(гликольдерді)</a:t>
            </a:r>
            <a:r>
              <a:rPr sz="1800" spc="4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дегидратациялау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501" y="1351230"/>
            <a:ext cx="4802329" cy="2011646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478942" y="212789"/>
            <a:ext cx="6364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Қосарланған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алкадиендердің</a:t>
            </a:r>
            <a:r>
              <a:rPr sz="1800" b="1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4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563" y="739050"/>
            <a:ext cx="3819525" cy="302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1800" spc="-1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Лебедев</a:t>
            </a:r>
            <a:r>
              <a:rPr sz="1800" spc="1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реакциясы,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1927</a:t>
            </a:r>
            <a:r>
              <a:rPr sz="1800" spc="-2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ж.</a:t>
            </a:r>
            <a:endParaRPr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05664" y="178018"/>
            <a:ext cx="6364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Қосарланған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алкадиендердің</a:t>
            </a:r>
            <a:r>
              <a:rPr sz="1800" b="1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" y="1447448"/>
            <a:ext cx="6058746" cy="10574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40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807" y="1294129"/>
            <a:ext cx="2639817" cy="29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Лебедев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барысында дивинилмен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қатар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2-бутен,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сірке 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альдегеді,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диэтил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эфирі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түзіледі.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бағыты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катализатор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табиғатына</a:t>
            </a:r>
            <a:r>
              <a:rPr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температураға</a:t>
            </a:r>
            <a:r>
              <a:rPr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тәуелді</a:t>
            </a:r>
            <a:r>
              <a:rPr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болады.</a:t>
            </a:r>
          </a:p>
          <a:p>
            <a:pPr marL="12700" marR="5715" algn="just">
              <a:lnSpc>
                <a:spcPct val="114999"/>
              </a:lnSpc>
              <a:spcBef>
                <a:spcPts val="1595"/>
              </a:spcBef>
            </a:pP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Синтетикалық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каучук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өндірісінде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пайдалану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үшін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дүние 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жүзінде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жылына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миллиондаған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тонна</a:t>
            </a:r>
            <a:r>
              <a:rPr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дивинил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spc="-5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изопрен</a:t>
            </a:r>
            <a:r>
              <a:rPr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өндіріледі.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62" y="475608"/>
            <a:ext cx="5133068" cy="43092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7027" y="0"/>
            <a:ext cx="218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spc="-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Лебедев</a:t>
            </a:r>
            <a:r>
              <a:rPr lang="ru-RU" sz="1800" b="1" spc="15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10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3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664" y="685716"/>
            <a:ext cx="589616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Дигалогеналкандарға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сулы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ерітіндісімен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</a:t>
            </a:r>
            <a:endParaRPr lang="ru-RU" sz="1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kk-KZ" sz="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 реакция да Зайцев ережесіне сәйкес жүреді: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kk-K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66120" y="178018"/>
            <a:ext cx="6364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Қосарланған</a:t>
            </a:r>
            <a:r>
              <a:rPr sz="1800" b="1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алкадиендердің</a:t>
            </a:r>
            <a:r>
              <a:rPr sz="1800" b="1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536"/>
          <a:stretch/>
        </p:blipFill>
        <p:spPr>
          <a:xfrm>
            <a:off x="571738" y="1652276"/>
            <a:ext cx="5032903" cy="14083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87347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867" y="602420"/>
            <a:ext cx="6625400" cy="1128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</a:pP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Бутадиен-1,3-тің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қүрылысы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болғандықтан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әр</a:t>
            </a:r>
            <a:r>
              <a:rPr sz="16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түрлі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</a:t>
            </a:r>
            <a:r>
              <a:rPr sz="16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оған</a:t>
            </a:r>
            <a:r>
              <a:rPr sz="1600" spc="5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қосылғанда</a:t>
            </a:r>
            <a:r>
              <a:rPr sz="1600" spc="5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</a:t>
            </a:r>
            <a:r>
              <a:rPr sz="16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sz="1600" spc="5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sz="1600" spc="5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sz="1600" spc="5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sz="16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ғана </a:t>
            </a:r>
            <a:r>
              <a:rPr sz="1600" spc="-5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емес,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бірге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байланыстың ортаға 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ығысып, </a:t>
            </a:r>
            <a:r>
              <a:rPr sz="16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шеткі</a:t>
            </a:r>
            <a:r>
              <a:rPr sz="16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ерге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қосылуына</a:t>
            </a:r>
            <a:r>
              <a:rPr sz="16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sz="16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береді.</a:t>
            </a: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80" y="2200250"/>
            <a:ext cx="5001092" cy="1456466"/>
          </a:xfrm>
          <a:prstGeom prst="rect">
            <a:avLst/>
          </a:prstGeom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514047" y="1922634"/>
            <a:ext cx="19672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  <a:tabLst>
                <a:tab pos="393065" algn="l"/>
              </a:tabLst>
            </a:pPr>
            <a:r>
              <a:rPr lang="ru-RU" sz="1800" b="1" dirty="0">
                <a:solidFill>
                  <a:srgbClr val="0070C0"/>
                </a:solidFill>
              </a:rPr>
              <a:t>1.	</a:t>
            </a:r>
            <a:r>
              <a:rPr lang="ru-RU" sz="1800" b="1" spc="-5" dirty="0" err="1">
                <a:solidFill>
                  <a:srgbClr val="0070C0"/>
                </a:solidFill>
              </a:rPr>
              <a:t>Галогендену</a:t>
            </a:r>
            <a:endParaRPr lang="ru-RU" sz="1800" b="1" spc="-5" dirty="0">
              <a:solidFill>
                <a:srgbClr val="0070C0"/>
              </a:solidFill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14048" y="3964352"/>
            <a:ext cx="6974574" cy="61683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90"/>
              </a:spcBef>
              <a:tabLst>
                <a:tab pos="1017905" algn="l"/>
                <a:tab pos="2214880" algn="l"/>
                <a:tab pos="3890010" algn="l"/>
                <a:tab pos="4850130" algn="l"/>
                <a:tab pos="5332095" algn="l"/>
                <a:tab pos="6445885" algn="l"/>
                <a:tab pos="6927850" algn="l"/>
              </a:tabLst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Hal-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дің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алкендердегі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секілді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әрі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иондық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әрі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радикалдық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механизммен</a:t>
            </a:r>
            <a:r>
              <a:rPr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жүреді.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667" y="123702"/>
            <a:ext cx="5045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34620" algn="ctr">
              <a:spcBef>
                <a:spcPts val="100"/>
              </a:spcBef>
            </a:pPr>
            <a:r>
              <a:rPr lang="ru-RU" sz="20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1,3-Алкадиендердің</a:t>
            </a:r>
            <a:r>
              <a:rPr lang="ru-RU" sz="2000" b="1" spc="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2000" b="1" spc="3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21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161749"/>
            <a:ext cx="7839050" cy="1003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400" b="0" i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 </a:t>
            </a:r>
            <a:r>
              <a:rPr sz="1400" b="0" i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механизм</a:t>
            </a:r>
            <a:r>
              <a:rPr sz="1400" b="0" i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 бастапқы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 </a:t>
            </a:r>
            <a:r>
              <a:rPr sz="1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π-комплекс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тез </a:t>
            </a:r>
            <a:r>
              <a:rPr sz="1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арада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</a:t>
            </a:r>
            <a:r>
              <a:rPr sz="14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4-ші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көміртек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атомдарында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зарядтары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sz="14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қосарланған </a:t>
            </a:r>
            <a:r>
              <a:rPr sz="1400" b="0" spc="-48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карбокатиондарға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айналады, мұны екі мезоформуламен өрнектеуге болады.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Бұл</a:t>
            </a:r>
            <a:r>
              <a:rPr sz="14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карбокатион</a:t>
            </a:r>
            <a:r>
              <a:rPr sz="14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Br-анионын</a:t>
            </a:r>
            <a:r>
              <a:rPr sz="14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қосып</a:t>
            </a:r>
            <a:r>
              <a:rPr sz="14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алып,</a:t>
            </a:r>
            <a:r>
              <a:rPr sz="14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sz="14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z="14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1,4-өнімдерді</a:t>
            </a:r>
            <a:r>
              <a:rPr sz="1400" b="0" spc="-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50" y="1194413"/>
            <a:ext cx="8040100" cy="34111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57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7786"/>
          <a:stretch/>
        </p:blipFill>
        <p:spPr>
          <a:xfrm>
            <a:off x="533400" y="742951"/>
            <a:ext cx="7420356" cy="1150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09550"/>
            <a:ext cx="268097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800" spc="-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Гидрогалогендеу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47</a:t>
            </a:fld>
            <a:endParaRPr lang="ru-RU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04838" y="2411943"/>
            <a:ext cx="1480820" cy="3026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FF0000"/>
                </a:solidFill>
                <a:latin typeface="Times New Roman"/>
                <a:ea typeface="Arial"/>
                <a:cs typeface="Times New Roman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800" spc="-6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Гидрлеу</a:t>
            </a:r>
            <a:endParaRPr lang="ru-RU" sz="1800" spc="-1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987" y="2736004"/>
            <a:ext cx="5393462" cy="12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52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186309"/>
            <a:ext cx="592963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Дильс-Альдер</a:t>
            </a:r>
            <a:r>
              <a:rPr sz="18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реакциясы</a:t>
            </a:r>
            <a:r>
              <a:rPr sz="18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(Диен синтезі)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551" y="682574"/>
            <a:ext cx="71532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3360" algn="l"/>
                <a:tab pos="2595880" algn="l"/>
                <a:tab pos="3185795" algn="l"/>
                <a:tab pos="4161154" algn="l"/>
                <a:tab pos="4711700" algn="l"/>
                <a:tab pos="6501130" algn="l"/>
                <a:tab pos="7097395" algn="l"/>
              </a:tabLst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Қосарлаған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диендер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қос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spc="-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kk-KZ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байланыстары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r>
              <a:rPr lang="kk-KZ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заттармен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(диенофилдер)</a:t>
            </a:r>
            <a:r>
              <a:rPr sz="1600" spc="-2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әрекеттесіп,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циклді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өнімдер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түзеді.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612355"/>
            <a:ext cx="4171683" cy="15294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0550" y="3790950"/>
            <a:ext cx="7539228" cy="57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5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600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π-электроны</a:t>
            </a:r>
            <a:r>
              <a:rPr sz="1600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r>
              <a:rPr sz="1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sz="16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π-электроны</a:t>
            </a:r>
            <a:r>
              <a:rPr sz="160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r>
              <a:rPr sz="1600" spc="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жүйесімен</a:t>
            </a:r>
            <a:r>
              <a:rPr sz="1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әрекеттескен</a:t>
            </a:r>
            <a:r>
              <a:rPr sz="160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соң,</a:t>
            </a: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осы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реакцияны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4+2-циклоқосылу</a:t>
            </a:r>
            <a:r>
              <a:rPr sz="1600" b="1" spc="-3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реакциясы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атайды.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0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" y="228600"/>
            <a:ext cx="8221980" cy="957185"/>
          </a:xfrm>
          <a:prstGeom prst="rect">
            <a:avLst/>
          </a:prstGeom>
          <a:noFill/>
        </p:spPr>
        <p:txBody>
          <a:bodyPr vert="horz" wrap="square" lIns="0" tIns="55880" rIns="0" bIns="0" rtlCol="0">
            <a:spAutoFit/>
          </a:bodyPr>
          <a:lstStyle/>
          <a:p>
            <a:pPr marL="90805" marR="80010" algn="just">
              <a:lnSpc>
                <a:spcPct val="114999"/>
              </a:lnSpc>
              <a:spcBef>
                <a:spcPts val="440"/>
              </a:spcBef>
            </a:pPr>
            <a:r>
              <a:rPr sz="16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Диенде </a:t>
            </a:r>
            <a:r>
              <a:rPr sz="16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электродонорлы топтар (-ОН, </a:t>
            </a:r>
            <a:r>
              <a:rPr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-NH</a:t>
            </a:r>
            <a:r>
              <a:rPr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 т.б.) </a:t>
            </a:r>
            <a:r>
              <a:rPr sz="16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диенофилде </a:t>
            </a:r>
            <a:r>
              <a:rPr sz="1600" b="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электроноакцепторлы</a:t>
            </a:r>
            <a:r>
              <a:rPr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топтар</a:t>
            </a:r>
            <a:r>
              <a:rPr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(-СНО,</a:t>
            </a:r>
            <a:r>
              <a:rPr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-СООН,</a:t>
            </a:r>
            <a:r>
              <a:rPr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-С≡N</a:t>
            </a:r>
            <a:r>
              <a:rPr sz="1600" spc="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т.б.)</a:t>
            </a:r>
            <a:r>
              <a:rPr sz="1600" spc="50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 </a:t>
            </a:r>
            <a:r>
              <a:rPr sz="1600" b="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</a:t>
            </a:r>
            <a:r>
              <a:rPr sz="1600" b="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943350"/>
            <a:ext cx="3429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Диеннің активтілігі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келесі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қатарда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↑: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3714750"/>
            <a:ext cx="3962400" cy="118099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45" y="1221794"/>
            <a:ext cx="5620353" cy="22530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40" y="139064"/>
            <a:ext cx="499173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</a:t>
            </a:r>
            <a:r>
              <a:rPr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физикалық</a:t>
            </a:r>
            <a:r>
              <a:rPr sz="18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546" y="2540864"/>
            <a:ext cx="8279296" cy="21409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indent="-368935">
              <a:lnSpc>
                <a:spcPts val="2875"/>
              </a:lnSpc>
              <a:buFont typeface="Arial"/>
              <a:buChar char="●"/>
              <a:tabLst>
                <a:tab pos="381000" algn="l"/>
                <a:tab pos="381635" algn="l"/>
              </a:tabLst>
            </a:pP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</a:t>
            </a:r>
            <a:r>
              <a:rPr lang="ru-RU"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бекті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кен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тармақты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ru-RU"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мерлерінен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найды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68935">
              <a:lnSpc>
                <a:spcPts val="2875"/>
              </a:lnSpc>
              <a:buChar char="●"/>
              <a:tabLst>
                <a:tab pos="381000" algn="l"/>
                <a:tab pos="381635" algn="l"/>
              </a:tabLst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“С”-тізбегі</a:t>
            </a:r>
            <a:r>
              <a:rPr sz="18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көміртекке</a:t>
            </a:r>
            <a:r>
              <a:rPr sz="18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ұзарғанда</a:t>
            </a:r>
            <a:r>
              <a:rPr sz="18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t°қайнау</a:t>
            </a:r>
            <a:r>
              <a:rPr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20-30°С-қа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↑.</a:t>
            </a:r>
          </a:p>
          <a:p>
            <a:pPr marL="381000" indent="-368935">
              <a:spcBef>
                <a:spcPts val="10"/>
              </a:spcBef>
              <a:buFont typeface="Arial"/>
              <a:buChar char="●"/>
              <a:tabLst>
                <a:tab pos="381000" algn="l"/>
                <a:tab pos="381635" algn="l"/>
                <a:tab pos="2538095" algn="l"/>
                <a:tab pos="5115560" algn="l"/>
                <a:tab pos="6636384" algn="l"/>
              </a:tabLst>
            </a:pP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Цис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зомер</a:t>
            </a:r>
            <a:r>
              <a:rPr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транс-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изоме</a:t>
            </a:r>
            <a:r>
              <a:rPr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8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рге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қайнайды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81000" indent="-368935">
              <a:spcBef>
                <a:spcPts val="10"/>
              </a:spcBef>
              <a:buFont typeface="Arial"/>
              <a:buChar char="●"/>
              <a:tabLst>
                <a:tab pos="381000" algn="l"/>
                <a:tab pos="381635" algn="l"/>
                <a:tab pos="2538095" algn="l"/>
                <a:tab pos="5115560" algn="l"/>
                <a:tab pos="6636384" algn="l"/>
              </a:tabLst>
            </a:pP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лкен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spc="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lang="ru-RU" sz="18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ң</a:t>
            </a:r>
            <a:r>
              <a:rPr lang="ru-RU"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наш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ганика</a:t>
            </a:r>
            <a:r>
              <a:rPr lang="ru-RU" sz="1800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</a:t>
            </a:r>
            <a:r>
              <a:rPr lang="ru-RU" sz="1800" spc="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іш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терде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жақсы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ериді</a:t>
            </a:r>
            <a:r>
              <a:rPr lang="ru-RU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68935">
              <a:spcBef>
                <a:spcPts val="10"/>
              </a:spcBef>
              <a:buFont typeface="Arial"/>
              <a:buChar char="●"/>
              <a:tabLst>
                <a:tab pos="381000" algn="l"/>
                <a:tab pos="381635" algn="l"/>
                <a:tab pos="2538095" algn="l"/>
                <a:tab pos="5115560" algn="l"/>
                <a:tab pos="6636384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68935">
              <a:spcBef>
                <a:spcPts val="10"/>
              </a:spcBef>
              <a:buFont typeface="Arial"/>
              <a:buChar char="●"/>
              <a:tabLst>
                <a:tab pos="381000" algn="l"/>
                <a:tab pos="381635" algn="l"/>
                <a:tab pos="2538095" algn="l"/>
                <a:tab pos="5115560" algn="l"/>
                <a:tab pos="6636384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68935">
              <a:lnSpc>
                <a:spcPct val="100000"/>
              </a:lnSpc>
              <a:spcBef>
                <a:spcPts val="10"/>
              </a:spcBef>
              <a:buChar char="●"/>
              <a:tabLst>
                <a:tab pos="381000" algn="l"/>
                <a:tab pos="381635" algn="l"/>
                <a:tab pos="2538095" algn="l"/>
                <a:tab pos="5115560" algn="l"/>
                <a:tab pos="6636384" algn="l"/>
              </a:tabLst>
            </a:pP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840" y="787430"/>
            <a:ext cx="5255885" cy="125568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53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90550"/>
            <a:ext cx="5490684" cy="14769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952750"/>
            <a:ext cx="4448555" cy="15506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3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50" y="77419"/>
            <a:ext cx="4714850" cy="956031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5"/>
              </a:spcBef>
              <a:tabLst>
                <a:tab pos="291465" algn="l"/>
              </a:tabLst>
            </a:pPr>
            <a:r>
              <a:rPr lang="kk-KZ" sz="18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5. </a:t>
            </a:r>
            <a:r>
              <a:rPr sz="1800" b="1" spc="-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sz="1800" b="1" spc="-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реакциялары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-368935">
              <a:lnSpc>
                <a:spcPct val="100000"/>
              </a:lnSpc>
              <a:spcBef>
                <a:spcPts val="153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1800" b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Гидроксилдеу</a:t>
            </a:r>
            <a:r>
              <a:rPr lang="en-US" sz="18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(Вагнер </a:t>
            </a:r>
            <a:r>
              <a:rPr lang="ru-RU" sz="1800" b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реакциясы</a:t>
            </a:r>
            <a:r>
              <a:rPr lang="ru-RU" sz="18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68" y="2569875"/>
            <a:ext cx="5586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Күшті</a:t>
            </a:r>
            <a:r>
              <a:rPr sz="1600" b="1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тотықтырғыштар</a:t>
            </a:r>
            <a:r>
              <a:rPr sz="1600" b="1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sz="16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kk-KZ" sz="16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(деструкция)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81659" y="1359289"/>
          <a:ext cx="4775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74869" imgH="716359" progId="ChemDraw.Document.6.0">
                  <p:embed/>
                </p:oleObj>
              </mc:Choice>
              <mc:Fallback>
                <p:oleObj name="CS ChemDraw Drawing" r:id="rId2" imgW="4774869" imgH="7163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1659" y="1359289"/>
                        <a:ext cx="4775200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38200" y="3409950"/>
          <a:ext cx="65119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11804" imgH="728725" progId="ChemDraw.Document.6.0">
                  <p:embed/>
                </p:oleObj>
              </mc:Choice>
              <mc:Fallback>
                <p:oleObj name="CS ChemDraw Drawing" r:id="rId4" imgW="6511804" imgH="7287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409950"/>
                        <a:ext cx="6511925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9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192404"/>
            <a:ext cx="2027555" cy="302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800" spc="-6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Полимерлену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69" y="590550"/>
            <a:ext cx="8143850" cy="239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Диендердің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қасиеті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полимерленіп,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каучук</a:t>
            </a: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тәрізді </a:t>
            </a:r>
            <a:r>
              <a:rPr sz="14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өнімдер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түзуі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3387" y="1047750"/>
          <a:ext cx="46720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72371" imgH="1307355" progId="ChemDraw.Document.6.0">
                  <p:embed/>
                </p:oleObj>
              </mc:Choice>
              <mc:Fallback>
                <p:oleObj name="CS ChemDraw Drawing" r:id="rId2" imgW="4672371" imgH="1307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7" y="1047750"/>
                        <a:ext cx="4672013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33387" y="2464814"/>
          <a:ext cx="467201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72371" imgH="1170053" progId="ChemDraw.Document.6.0">
                  <p:embed/>
                </p:oleObj>
              </mc:Choice>
              <mc:Fallback>
                <p:oleObj name="CS ChemDraw Drawing" r:id="rId4" imgW="4672371" imgH="1170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7" y="2464814"/>
                        <a:ext cx="4672013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33387" y="3779838"/>
          <a:ext cx="467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72371" imgH="1345731" progId="ChemDraw.Document.6.0">
                  <p:embed/>
                </p:oleObj>
              </mc:Choice>
              <mc:Fallback>
                <p:oleObj name="CS ChemDraw Drawing" r:id="rId6" imgW="4672371" imgH="1345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387" y="3779838"/>
                        <a:ext cx="467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62600" y="112395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ң көп тараған каучук түрі. </a:t>
            </a:r>
          </a:p>
          <a:p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1,3-Бутадиенді полимерлеу арқылы алады.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3230" y="2588142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Табиғи каучуктің құоылымына ие. </a:t>
            </a:r>
          </a:p>
          <a:p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Изопренді полимерлеу арқылы алады.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3821501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Полихлоропропен жарыққа төзімді, көптеген орг. еріткіштерге инертты болады.</a:t>
            </a:r>
          </a:p>
          <a:p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Хлопренді полимерлеу арқылы алады.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6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590550"/>
            <a:ext cx="7848600" cy="262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6985" indent="-285750" algn="just">
              <a:lnSpc>
                <a:spcPct val="114999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Орынбасушы</a:t>
            </a:r>
            <a:r>
              <a:rPr lang="kk-KZ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радикал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молекула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ортасында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болса,</a:t>
            </a:r>
            <a:r>
              <a:rPr lang="kk-KZ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полимерлену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жеңіл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жүреді,</a:t>
            </a:r>
            <a:r>
              <a:rPr lang="kk-K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ал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молекула</a:t>
            </a:r>
            <a:r>
              <a:rPr lang="kk-KZ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шетінде</a:t>
            </a:r>
            <a:r>
              <a:rPr lang="kk-K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болса,</a:t>
            </a:r>
            <a:r>
              <a:rPr lang="kk-K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полимерленуді</a:t>
            </a:r>
            <a:r>
              <a:rPr lang="kk-KZ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қиындатады. </a:t>
            </a:r>
          </a:p>
          <a:p>
            <a:pPr marL="298450" marR="6985" indent="-285750" algn="just">
              <a:lnSpc>
                <a:spcPct val="114999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  <a:r>
              <a:rPr lang="kk-K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kk-KZ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kk-KZ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полимерленуді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жылдаматады. </a:t>
            </a:r>
          </a:p>
          <a:p>
            <a:pPr marL="298450" marR="6985" indent="-285750" algn="just">
              <a:lnSpc>
                <a:spcPct val="114999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Kat =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сілтілік металдар, металлорганикалық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қосылыстар, </a:t>
            </a:r>
            <a:r>
              <a:rPr lang="kk-KZ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ал инициаторлар ретінде органикалық және бейорганикалық пероксидтер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pc="-5" dirty="0">
                <a:latin typeface="Arial" panose="020B0604020202020204" pitchFamily="34" charset="0"/>
                <a:cs typeface="Arial" panose="020B0604020202020204" pitchFamily="34" charset="0"/>
              </a:rPr>
              <a:t>пайдаланылады.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42931" y="147477"/>
            <a:ext cx="5708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Алкендердің</a:t>
            </a:r>
            <a:r>
              <a:rPr lang="ru-RU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" y="564237"/>
            <a:ext cx="3657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Халықаралық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номенклатура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келетін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аталуына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жалғауын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</a:t>
            </a: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жалғауымен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алмастырып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цифрмен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көрсетіледі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түстан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номірлейді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Рационалды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этиленнің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қарайды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125" t="24167" r="33125" b="13611"/>
          <a:stretch/>
        </p:blipFill>
        <p:spPr>
          <a:xfrm>
            <a:off x="4007615" y="147477"/>
            <a:ext cx="4414837" cy="4578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3" y="3811294"/>
            <a:ext cx="3903530" cy="11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698" y="1101533"/>
            <a:ext cx="2503170" cy="5588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343535" algn="l"/>
                <a:tab pos="344170" algn="l"/>
              </a:tabLst>
            </a:pPr>
            <a:r>
              <a:rPr sz="16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535" indent="-331470">
              <a:lnSpc>
                <a:spcPct val="100000"/>
              </a:lnSpc>
              <a:spcBef>
                <a:spcPts val="180"/>
              </a:spcBef>
              <a:buAutoNum type="arabicParenR"/>
              <a:tabLst>
                <a:tab pos="343535" algn="l"/>
                <a:tab pos="344170" algn="l"/>
              </a:tabLst>
            </a:pP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</a:t>
            </a:r>
            <a:r>
              <a:rPr sz="1600" b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дегидрлеу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4718" y="1083974"/>
            <a:ext cx="2999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sz="1600" spc="-3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Спирттерді</a:t>
            </a:r>
            <a:r>
              <a:rPr sz="1600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дегидратациялау: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4764" y="2126500"/>
            <a:ext cx="4086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sz="16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Алкилгалогенидтерді</a:t>
            </a:r>
            <a:r>
              <a:rPr sz="1600" b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дегидрогалогендеу: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5387" y="3332508"/>
            <a:ext cx="43065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sz="16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Вициналды</a:t>
            </a:r>
            <a:r>
              <a:rPr sz="16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дигалогенидтерді</a:t>
            </a:r>
            <a:r>
              <a:rPr sz="1600" b="1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дегалогендеу:</a:t>
            </a: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5387" y="4308123"/>
            <a:ext cx="3142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sz="16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</a:t>
            </a:r>
            <a:r>
              <a:rPr sz="1600" b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тотықсыздандыру:</a:t>
            </a: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1498" y="1402363"/>
            <a:ext cx="4648200" cy="7513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460" y="2434864"/>
            <a:ext cx="4247426" cy="7902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3530" y="3874611"/>
            <a:ext cx="3399336" cy="4283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7077" y="1946003"/>
            <a:ext cx="3122720" cy="61939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796432" y="1587936"/>
            <a:ext cx="269304" cy="1403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элиминирлеу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49105" y="938304"/>
            <a:ext cx="417830" cy="3154680"/>
          </a:xfrm>
          <a:custGeom>
            <a:avLst/>
            <a:gdLst/>
            <a:ahLst/>
            <a:cxnLst/>
            <a:rect l="l" t="t" r="r" b="b"/>
            <a:pathLst>
              <a:path w="417829" h="3154679">
                <a:moveTo>
                  <a:pt x="0" y="0"/>
                </a:moveTo>
                <a:lnTo>
                  <a:pt x="47874" y="5513"/>
                </a:lnTo>
                <a:lnTo>
                  <a:pt x="91822" y="21220"/>
                </a:lnTo>
                <a:lnTo>
                  <a:pt x="130588" y="45866"/>
                </a:lnTo>
                <a:lnTo>
                  <a:pt x="162921" y="78199"/>
                </a:lnTo>
                <a:lnTo>
                  <a:pt x="187567" y="116965"/>
                </a:lnTo>
                <a:lnTo>
                  <a:pt x="203274" y="160913"/>
                </a:lnTo>
                <a:lnTo>
                  <a:pt x="208788" y="208787"/>
                </a:lnTo>
                <a:lnTo>
                  <a:pt x="208788" y="1368552"/>
                </a:lnTo>
                <a:lnTo>
                  <a:pt x="214301" y="1416426"/>
                </a:lnTo>
                <a:lnTo>
                  <a:pt x="230008" y="1460374"/>
                </a:lnTo>
                <a:lnTo>
                  <a:pt x="254654" y="1499140"/>
                </a:lnTo>
                <a:lnTo>
                  <a:pt x="286987" y="1531473"/>
                </a:lnTo>
                <a:lnTo>
                  <a:pt x="325753" y="1556119"/>
                </a:lnTo>
                <a:lnTo>
                  <a:pt x="369701" y="1571826"/>
                </a:lnTo>
                <a:lnTo>
                  <a:pt x="417575" y="1577340"/>
                </a:lnTo>
                <a:lnTo>
                  <a:pt x="369701" y="1582853"/>
                </a:lnTo>
                <a:lnTo>
                  <a:pt x="325753" y="1598560"/>
                </a:lnTo>
                <a:lnTo>
                  <a:pt x="286987" y="1623206"/>
                </a:lnTo>
                <a:lnTo>
                  <a:pt x="254654" y="1655539"/>
                </a:lnTo>
                <a:lnTo>
                  <a:pt x="230008" y="1694305"/>
                </a:lnTo>
                <a:lnTo>
                  <a:pt x="214301" y="1738253"/>
                </a:lnTo>
                <a:lnTo>
                  <a:pt x="208788" y="1786128"/>
                </a:lnTo>
                <a:lnTo>
                  <a:pt x="208788" y="2945892"/>
                </a:lnTo>
                <a:lnTo>
                  <a:pt x="203274" y="2993766"/>
                </a:lnTo>
                <a:lnTo>
                  <a:pt x="187567" y="3037714"/>
                </a:lnTo>
                <a:lnTo>
                  <a:pt x="162921" y="3076480"/>
                </a:lnTo>
                <a:lnTo>
                  <a:pt x="130588" y="3108813"/>
                </a:lnTo>
                <a:lnTo>
                  <a:pt x="91822" y="3133459"/>
                </a:lnTo>
                <a:lnTo>
                  <a:pt x="47874" y="3149166"/>
                </a:lnTo>
                <a:lnTo>
                  <a:pt x="0" y="315468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2390967" y="148059"/>
            <a:ext cx="275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spcBef>
                <a:spcPts val="180"/>
              </a:spcBef>
              <a:tabLst>
                <a:tab pos="343535" algn="l"/>
                <a:tab pos="344170" algn="l"/>
              </a:tabLst>
            </a:pP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Алкендерді</a:t>
            </a:r>
            <a:r>
              <a:rPr lang="ru-RU" sz="1800" b="1" spc="-7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800" b="1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938" y="727193"/>
            <a:ext cx="149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spcBef>
                <a:spcPts val="180"/>
              </a:spcBef>
              <a:tabLst>
                <a:tab pos="343535" algn="l"/>
                <a:tab pos="344170" algn="l"/>
              </a:tabLst>
            </a:pPr>
            <a:r>
              <a:rPr lang="kk-KZ" sz="1800" b="1" u="sng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Өнеркәсіпте:</a:t>
            </a:r>
            <a:endParaRPr lang="ru-RU" sz="1800" b="1" u="sng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2847" y="676974"/>
            <a:ext cx="140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spcBef>
                <a:spcPts val="180"/>
              </a:spcBef>
              <a:tabLst>
                <a:tab pos="343535" algn="l"/>
                <a:tab pos="344170" algn="l"/>
              </a:tabLst>
            </a:pPr>
            <a:r>
              <a:rPr lang="kk-KZ" sz="1800" b="1" u="sng" dirty="0">
                <a:solidFill>
                  <a:srgbClr val="0068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Зертханада:</a:t>
            </a:r>
            <a:endParaRPr lang="ru-RU" sz="1800" b="1" u="sng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20057"/>
              </p:ext>
            </p:extLst>
          </p:nvPr>
        </p:nvGraphicFramePr>
        <p:xfrm>
          <a:off x="4624372" y="4575938"/>
          <a:ext cx="2768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769143" imgH="396129" progId="ChemDraw.Document.6.0">
                  <p:embed/>
                </p:oleObj>
              </mc:Choice>
              <mc:Fallback>
                <p:oleObj name="CS ChemDraw Drawing" r:id="rId6" imgW="2769143" imgH="3961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372" y="4575938"/>
                        <a:ext cx="27686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37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60" y="205720"/>
            <a:ext cx="5724525" cy="302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Спирттердің</a:t>
            </a:r>
            <a:r>
              <a:rPr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дегидратациясы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(элиминирлеу)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260" y="669495"/>
            <a:ext cx="6981580" cy="67710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598805" algn="l"/>
                <a:tab pos="1663064" algn="l"/>
                <a:tab pos="2111375" algn="l"/>
                <a:tab pos="2914650" algn="l"/>
                <a:tab pos="3361054" algn="l"/>
                <a:tab pos="4591050" algn="l"/>
                <a:tab pos="5518150" algn="l"/>
                <a:tab pos="6653530" algn="l"/>
                <a:tab pos="7694295" algn="l"/>
              </a:tabLst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ртү</a:t>
            </a:r>
            <a:r>
              <a:rPr sz="1800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2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18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kk-KZ" sz="18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тартқыш</a:t>
            </a:r>
            <a:r>
              <a:rPr lang="kk-KZ" sz="18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</a:t>
            </a:r>
            <a:r>
              <a:rPr lang="kk-KZ" sz="1800" b="1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598805" algn="l"/>
                <a:tab pos="1663064" algn="l"/>
                <a:tab pos="2111375" algn="l"/>
                <a:tab pos="2914650" algn="l"/>
                <a:tab pos="3361054" algn="l"/>
                <a:tab pos="4591050" algn="l"/>
                <a:tab pos="5518150" algn="l"/>
                <a:tab pos="6653530" algn="l"/>
                <a:tab pos="7694295" algn="l"/>
              </a:tabLst>
            </a:pP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k-KZ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Аl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/t°)</a:t>
            </a:r>
            <a:r>
              <a:rPr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kk-KZ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5279"/>
          <a:stretch/>
        </p:blipFill>
        <p:spPr>
          <a:xfrm>
            <a:off x="401632" y="1753229"/>
            <a:ext cx="5931153" cy="22059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24344" y="285108"/>
            <a:ext cx="7147795" cy="976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Судың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(н/е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ННа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l)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бөліну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тәртібі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Зайцев </a:t>
            </a:r>
            <a:r>
              <a:rPr lang="ru-R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ережесіне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бағынады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су (н/е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ННа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l)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түзілгенде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ОН-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топшасына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(н/е На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l)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көрші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көміртектен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(Зайцев А.М., 1875 ж).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48" y="1385583"/>
            <a:ext cx="4734349" cy="1573542"/>
          </a:xfrm>
          <a:prstGeom prst="rect">
            <a:avLst/>
          </a:prstGeom>
        </p:spPr>
      </p:pic>
      <p:pic>
        <p:nvPicPr>
          <p:cNvPr id="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30" y="3082805"/>
            <a:ext cx="6738153" cy="13909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353822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1689</Words>
  <Application>Microsoft Office PowerPoint</Application>
  <PresentationFormat>Экран (16:9)</PresentationFormat>
  <Paragraphs>230</Paragraphs>
  <Slides>53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Microsoft Sans Serif</vt:lpstr>
      <vt:lpstr>Times New Roman</vt:lpstr>
      <vt:lpstr>Wingdings</vt:lpstr>
      <vt:lpstr>Simple Light</vt:lpstr>
      <vt:lpstr>CS ChemDraw Drawing</vt:lpstr>
      <vt:lpstr>Қанықпаған көмірсутектер – алкендер, алкиндер, алкадиендер – номенклатурасы, алу жолдары,  құрылысы және  химиялық қасиеттеріндегі ерекшеліктері.</vt:lpstr>
      <vt:lpstr>Презентация PowerPoint</vt:lpstr>
      <vt:lpstr>Презентация PowerPoint</vt:lpstr>
      <vt:lpstr>Бутадиен-1,3, құрылысының ерекшелігі</vt:lpstr>
      <vt:lpstr>Алкендердің физикалық қасиеттері</vt:lpstr>
      <vt:lpstr>Презентация PowerPoint</vt:lpstr>
      <vt:lpstr>1) Спирттерді дегидратациялау:</vt:lpstr>
      <vt:lpstr>Спирттердің дегидратациясы (элиминирлеу)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Cульфирлеу реакциясы (+Н2SO4)</vt:lpstr>
      <vt:lpstr>Гидратация реакциясы</vt:lpstr>
      <vt:lpstr>Тотығу реакциялары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Алкиндердің химиялық қасиеттеріндегі ерекшеліктер</vt:lpstr>
      <vt:lpstr>Презентация PowerPoint</vt:lpstr>
      <vt:lpstr>Презентация PowerPoint</vt:lpstr>
      <vt:lpstr>Нуклеофилді қосылу (AdN)</vt:lpstr>
      <vt:lpstr>Алкиндердің СН-қышқылдығы</vt:lpstr>
      <vt:lpstr>Презентация PowerPoint</vt:lpstr>
      <vt:lpstr>Алкиндердің карбонилді қосылыстармен әрекеттесуі (этинилдену - органикалық қосылысқа этинил тобын −C≡CH еңзізу)</vt:lpstr>
      <vt:lpstr>Презентация PowerPoint</vt:lpstr>
      <vt:lpstr>Реппе реакциясы</vt:lpstr>
      <vt:lpstr>Презентация PowerPoint</vt:lpstr>
      <vt:lpstr>Презентация PowerPoint</vt:lpstr>
      <vt:lpstr>2. Екіатомды спирттерді (гликольдерді) дегидратациялау</vt:lpstr>
      <vt:lpstr>3. Лебедев реакциясы, 1927 ж.</vt:lpstr>
      <vt:lpstr>Презентация PowerPoint</vt:lpstr>
      <vt:lpstr>Презентация PowerPoint</vt:lpstr>
      <vt:lpstr>Презентация PowerPoint</vt:lpstr>
      <vt:lpstr>Иондық механизм бойынша бастапқы пайда болған π-комплекс тез арада 2-ші және 4-ші көміртек атомдарында (+) зарядтары бар қосарланған  карбокатиондарға айналады, мұны екі мезоформуламен өрнектеуге болады.  Бұл екі карбокатион Br-анионын қосып алып, 1,2 және 1,4-өнімдерді береді:</vt:lpstr>
      <vt:lpstr>2. Гидрогалогендеу</vt:lpstr>
      <vt:lpstr>4. Дильс-Альдер реакциясы (Диен синтезі)</vt:lpstr>
      <vt:lpstr>Диенде электродонорлы топтар (-ОН, -NH2, -SH т.б.) және диенофилде  электроноакцепторлы топтар (-СНО, -СООН, -С≡N т.б.) болған  жағдайда реакция жылдамдығы .</vt:lpstr>
      <vt:lpstr>Презентация PowerPoint</vt:lpstr>
      <vt:lpstr>Презентация PowerPoint</vt:lpstr>
      <vt:lpstr>6. Полимерлену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7 Алкандар: изомериясы мен номенклатурасы, алынуы және химиялық қасиеттері.</dc:title>
  <dc:creator>Администратор</dc:creator>
  <cp:lastModifiedBy>Берганаева Гульзат</cp:lastModifiedBy>
  <cp:revision>169</cp:revision>
  <dcterms:modified xsi:type="dcterms:W3CDTF">2025-09-18T06:27:24Z</dcterms:modified>
</cp:coreProperties>
</file>